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2018/5/24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7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2018/5/24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6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2018/5/24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05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2018/5/24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31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2018/5/24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60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2018/5/24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60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2018/5/24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40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2018/5/24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4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2018/5/24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06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2018/5/24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78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2018/5/24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15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0D859-2979-472D-9037-BA28BC53F57E}" type="datetimeFigureOut">
              <a:rPr kumimoji="1" lang="ja-JP" altLang="en-US" smtClean="0"/>
              <a:t>2018/5/24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22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4677633" y="252961"/>
            <a:ext cx="3338585" cy="2789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eaLnBrk="1" hangingPunct="1">
              <a:lnSpc>
                <a:spcPts val="1800"/>
              </a:lnSpc>
              <a:defRPr/>
            </a:pPr>
            <a:r>
              <a:rPr lang="zh-TW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事業実施</a:t>
            </a:r>
            <a:r>
              <a:rPr lang="zh-TW" altLang="en-US" sz="1200" b="0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主体</a:t>
            </a:r>
            <a:endParaRPr lang="en-US" altLang="zh-TW" sz="1200" dirty="0">
              <a:latin typeface="+mn-ea"/>
              <a:ea typeface="ＭＳ Ｐゴシック" charset="-128"/>
            </a:endParaRPr>
          </a:p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　〇〇〇〇〇〇〇〇〇</a:t>
            </a:r>
            <a:endParaRPr lang="zh-TW" altLang="en-US" sz="1200" b="0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016218" y="1"/>
            <a:ext cx="1127782" cy="6181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申込Ｎｏ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138113" y="6282468"/>
            <a:ext cx="8871082" cy="514350"/>
            <a:chOff x="138113" y="6282468"/>
            <a:chExt cx="8934866" cy="514350"/>
          </a:xfrm>
        </p:grpSpPr>
        <p:sp>
          <p:nvSpPr>
            <p:cNvPr id="8" name="正方形/長方形 7"/>
            <p:cNvSpPr/>
            <p:nvPr/>
          </p:nvSpPr>
          <p:spPr bwMode="auto">
            <a:xfrm>
              <a:off x="138113" y="6282468"/>
              <a:ext cx="7057817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7195930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7821613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8447296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190681" y="3564297"/>
            <a:ext cx="4201015" cy="1709774"/>
            <a:chOff x="190681" y="3564297"/>
            <a:chExt cx="4201015" cy="1709774"/>
          </a:xfrm>
        </p:grpSpPr>
        <p:sp>
          <p:nvSpPr>
            <p:cNvPr id="13" name="正方形/長方形 12"/>
            <p:cNvSpPr/>
            <p:nvPr/>
          </p:nvSpPr>
          <p:spPr bwMode="auto">
            <a:xfrm>
              <a:off x="190681" y="3657601"/>
              <a:ext cx="4201015" cy="1616470"/>
            </a:xfrm>
            <a:prstGeom prst="rect">
              <a:avLst/>
            </a:prstGeom>
            <a:noFill/>
            <a:ln w="19050" cap="flat" cmpd="sng" algn="ctr">
              <a:solidFill>
                <a:schemeClr val="accent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1200" b="0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190681" y="3564297"/>
              <a:ext cx="1082675" cy="218425"/>
            </a:xfrm>
            <a:prstGeom prst="roundRect">
              <a:avLst>
                <a:gd name="adj" fmla="val 19278"/>
              </a:avLst>
            </a:prstGeom>
            <a:solidFill>
              <a:schemeClr val="accent1"/>
            </a:solidFill>
            <a:ln w="127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ja-JP" altLang="en-US" sz="1200" b="0" dirty="0">
                  <a:solidFill>
                    <a:schemeClr val="tx1"/>
                  </a:solidFill>
                  <a:latin typeface="+mn-ea"/>
                  <a:ea typeface="+mn-ea"/>
                </a:rPr>
                <a:t>写真・図等</a:t>
              </a:r>
              <a:endParaRPr lang="en-US" altLang="ja-JP" sz="1200" b="0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15" name="正方形/長方形 62"/>
          <p:cNvSpPr>
            <a:spLocks noChangeArrowheads="1"/>
          </p:cNvSpPr>
          <p:nvPr/>
        </p:nvSpPr>
        <p:spPr bwMode="auto">
          <a:xfrm>
            <a:off x="138114" y="899556"/>
            <a:ext cx="927244" cy="204930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背景</a:t>
            </a: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</a:t>
            </a: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目的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38113" y="1111783"/>
            <a:ext cx="4339691" cy="937554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11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7" name="正方形/長方形 106"/>
          <p:cNvSpPr>
            <a:spLocks noChangeArrowheads="1"/>
          </p:cNvSpPr>
          <p:nvPr/>
        </p:nvSpPr>
        <p:spPr bwMode="auto">
          <a:xfrm>
            <a:off x="138113" y="2357281"/>
            <a:ext cx="4339691" cy="298984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18" name="正方形/長方形 107"/>
          <p:cNvSpPr>
            <a:spLocks noChangeArrowheads="1"/>
          </p:cNvSpPr>
          <p:nvPr/>
        </p:nvSpPr>
        <p:spPr bwMode="auto">
          <a:xfrm>
            <a:off x="138113" y="2152415"/>
            <a:ext cx="4083367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</a:t>
            </a: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とする</a:t>
            </a: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Ａ材丸太を原材料とする付加価値の高い木材製品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正方形/長方形 106"/>
          <p:cNvSpPr>
            <a:spLocks noChangeArrowheads="1"/>
          </p:cNvSpPr>
          <p:nvPr/>
        </p:nvSpPr>
        <p:spPr bwMode="auto">
          <a:xfrm>
            <a:off x="4669504" y="746973"/>
            <a:ext cx="4339691" cy="1296723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38113" y="6078828"/>
            <a:ext cx="1378039" cy="2036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200" b="1" dirty="0" smtClean="0">
                <a:solidFill>
                  <a:schemeClr val="tx1"/>
                </a:solidFill>
              </a:rPr>
              <a:t>委員のコメント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2" name="正方形/長方形 62"/>
          <p:cNvSpPr>
            <a:spLocks noChangeArrowheads="1"/>
          </p:cNvSpPr>
          <p:nvPr/>
        </p:nvSpPr>
        <p:spPr bwMode="auto">
          <a:xfrm>
            <a:off x="4669504" y="496393"/>
            <a:ext cx="1659859" cy="237941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実施体制・連携グループ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正方形/長方形 106"/>
          <p:cNvSpPr>
            <a:spLocks noChangeArrowheads="1"/>
          </p:cNvSpPr>
          <p:nvPr/>
        </p:nvSpPr>
        <p:spPr bwMode="auto">
          <a:xfrm>
            <a:off x="4669504" y="2349501"/>
            <a:ext cx="4339691" cy="299762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4" name="正方形/長方形 62"/>
          <p:cNvSpPr>
            <a:spLocks noChangeArrowheads="1"/>
          </p:cNvSpPr>
          <p:nvPr/>
        </p:nvSpPr>
        <p:spPr bwMode="auto">
          <a:xfrm>
            <a:off x="4669504" y="2146300"/>
            <a:ext cx="3264821" cy="20394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事業内容（利用拡大に向けた具体的な実施項目）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145546" y="6078828"/>
            <a:ext cx="1863649" cy="1965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</a:rPr>
              <a:t>※</a:t>
            </a:r>
            <a:r>
              <a:rPr lang="ja-JP" altLang="en-US" sz="1200" b="1" dirty="0">
                <a:solidFill>
                  <a:schemeClr val="tx1"/>
                </a:solidFill>
              </a:rPr>
              <a:t>評価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138113" y="5429500"/>
            <a:ext cx="8859417" cy="552057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P創英角ｺﾞｼｯｸUB" pitchFamily="50" charset="-128"/>
            </a:endParaRPr>
          </a:p>
        </p:txBody>
      </p:sp>
      <p:sp>
        <p:nvSpPr>
          <p:cNvPr id="33" name="正方形/長方形 62"/>
          <p:cNvSpPr>
            <a:spLocks noChangeArrowheads="1"/>
          </p:cNvSpPr>
          <p:nvPr/>
        </p:nvSpPr>
        <p:spPr bwMode="auto">
          <a:xfrm>
            <a:off x="138112" y="5429500"/>
            <a:ext cx="927245" cy="193659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スケジュール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正方形/長方形 62"/>
          <p:cNvSpPr>
            <a:spLocks noChangeArrowheads="1"/>
          </p:cNvSpPr>
          <p:nvPr/>
        </p:nvSpPr>
        <p:spPr bwMode="auto">
          <a:xfrm>
            <a:off x="1086071" y="5429500"/>
            <a:ext cx="972267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5" name="正方形/長方形 62"/>
          <p:cNvSpPr>
            <a:spLocks noChangeArrowheads="1"/>
          </p:cNvSpPr>
          <p:nvPr/>
        </p:nvSpPr>
        <p:spPr bwMode="auto">
          <a:xfrm>
            <a:off x="2079051" y="5429500"/>
            <a:ext cx="972267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6" name="正方形/長方形 62"/>
          <p:cNvSpPr>
            <a:spLocks noChangeArrowheads="1"/>
          </p:cNvSpPr>
          <p:nvPr/>
        </p:nvSpPr>
        <p:spPr bwMode="auto">
          <a:xfrm>
            <a:off x="3072031" y="5429500"/>
            <a:ext cx="972267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正方形/長方形 62"/>
          <p:cNvSpPr>
            <a:spLocks noChangeArrowheads="1"/>
          </p:cNvSpPr>
          <p:nvPr/>
        </p:nvSpPr>
        <p:spPr bwMode="auto">
          <a:xfrm>
            <a:off x="4065011" y="5429500"/>
            <a:ext cx="972267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正方形/長方形 62"/>
          <p:cNvSpPr>
            <a:spLocks noChangeArrowheads="1"/>
          </p:cNvSpPr>
          <p:nvPr/>
        </p:nvSpPr>
        <p:spPr bwMode="auto">
          <a:xfrm>
            <a:off x="5057991" y="5429500"/>
            <a:ext cx="972267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" name="正方形/長方形 62"/>
          <p:cNvSpPr>
            <a:spLocks noChangeArrowheads="1"/>
          </p:cNvSpPr>
          <p:nvPr/>
        </p:nvSpPr>
        <p:spPr bwMode="auto">
          <a:xfrm>
            <a:off x="6050971" y="5429500"/>
            <a:ext cx="972267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正方形/長方形 62"/>
          <p:cNvSpPr>
            <a:spLocks noChangeArrowheads="1"/>
          </p:cNvSpPr>
          <p:nvPr/>
        </p:nvSpPr>
        <p:spPr bwMode="auto">
          <a:xfrm>
            <a:off x="7043951" y="5429500"/>
            <a:ext cx="972267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" name="正方形/長方形 62"/>
          <p:cNvSpPr>
            <a:spLocks noChangeArrowheads="1"/>
          </p:cNvSpPr>
          <p:nvPr/>
        </p:nvSpPr>
        <p:spPr bwMode="auto">
          <a:xfrm>
            <a:off x="8036928" y="5429500"/>
            <a:ext cx="972267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0" y="453116"/>
            <a:ext cx="4373231" cy="50227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【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テーマ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】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〇〇〇〇〇〇〇〇〇</a:t>
            </a:r>
            <a:endParaRPr lang="zh-TW" altLang="en-US" sz="1600" b="1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47" name="タイトル 37"/>
          <p:cNvSpPr txBox="1">
            <a:spLocks/>
          </p:cNvSpPr>
          <p:nvPr/>
        </p:nvSpPr>
        <p:spPr>
          <a:xfrm>
            <a:off x="2" y="-1"/>
            <a:ext cx="4477802" cy="541160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latin typeface="+mn-ea"/>
              </a:rPr>
              <a:t>顔の見える木材での快適空間づくり事業のうち</a:t>
            </a:r>
            <a:r>
              <a:rPr lang="en-US" altLang="ja-JP" sz="1600" b="1" dirty="0" smtClean="0">
                <a:solidFill>
                  <a:schemeClr val="bg1"/>
                </a:solidFill>
                <a:latin typeface="+mn-ea"/>
              </a:rPr>
              <a:t/>
            </a:r>
            <a:br>
              <a:rPr lang="en-US" altLang="ja-JP" sz="1600" b="1" dirty="0" smtClean="0">
                <a:solidFill>
                  <a:schemeClr val="bg1"/>
                </a:solidFill>
                <a:latin typeface="+mn-ea"/>
              </a:rPr>
            </a:br>
            <a:r>
              <a:rPr lang="ja-JP" altLang="en-US" sz="1600" b="1" dirty="0" smtClean="0">
                <a:solidFill>
                  <a:schemeClr val="bg1"/>
                </a:solidFill>
                <a:latin typeface="+mn-ea"/>
              </a:rPr>
              <a:t>Ａ材丸太を原材料とする構造材等の普及啓発</a:t>
            </a:r>
            <a:endParaRPr lang="en-US" altLang="ja-JP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90681" y="1143451"/>
            <a:ext cx="420101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/>
              <a:t>【</a:t>
            </a:r>
            <a:r>
              <a:rPr lang="ja-JP" altLang="en-US" sz="1050" dirty="0"/>
              <a:t>背景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en-US" altLang="ja-JP" sz="1050" dirty="0"/>
              <a:t>【</a:t>
            </a:r>
            <a:r>
              <a:rPr lang="ja-JP" altLang="en-US" sz="1050" dirty="0"/>
              <a:t>目的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ja-JP" altLang="ja-JP" sz="1050" dirty="0"/>
          </a:p>
        </p:txBody>
      </p:sp>
      <p:sp>
        <p:nvSpPr>
          <p:cNvPr id="43" name="正方形/長方形 42"/>
          <p:cNvSpPr/>
          <p:nvPr/>
        </p:nvSpPr>
        <p:spPr>
          <a:xfrm>
            <a:off x="207450" y="23516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endParaRPr lang="en-US" altLang="ja-JP" sz="1050" dirty="0" smtClean="0"/>
          </a:p>
        </p:txBody>
      </p:sp>
      <p:sp>
        <p:nvSpPr>
          <p:cNvPr id="44" name="正方形/長方形 43"/>
          <p:cNvSpPr/>
          <p:nvPr/>
        </p:nvSpPr>
        <p:spPr>
          <a:xfrm>
            <a:off x="4669503" y="2406937"/>
            <a:ext cx="420101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/>
              <a:t>①</a:t>
            </a:r>
            <a:endParaRPr lang="en-US" altLang="ja-JP" sz="1050" dirty="0"/>
          </a:p>
        </p:txBody>
      </p:sp>
      <p:sp>
        <p:nvSpPr>
          <p:cNvPr id="45" name="正方形/長方形 44"/>
          <p:cNvSpPr/>
          <p:nvPr/>
        </p:nvSpPr>
        <p:spPr>
          <a:xfrm>
            <a:off x="4669504" y="8053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endParaRPr lang="en-US" altLang="ja-JP" sz="1050" dirty="0" smtClean="0"/>
          </a:p>
        </p:txBody>
      </p:sp>
    </p:spTree>
    <p:extLst>
      <p:ext uri="{BB962C8B-B14F-4D97-AF65-F5344CB8AC3E}">
        <p14:creationId xmlns:p14="http://schemas.microsoft.com/office/powerpoint/2010/main" val="204499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7"/>
          <p:cNvSpPr txBox="1">
            <a:spLocks/>
          </p:cNvSpPr>
          <p:nvPr/>
        </p:nvSpPr>
        <p:spPr>
          <a:xfrm>
            <a:off x="2" y="-1"/>
            <a:ext cx="4477802" cy="541160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latin typeface="+mn-ea"/>
              </a:rPr>
              <a:t>顔の見える木材での快適空間づくり事業のうち</a:t>
            </a:r>
            <a:r>
              <a:rPr lang="en-US" altLang="ja-JP" sz="1600" b="1" dirty="0" smtClean="0">
                <a:solidFill>
                  <a:schemeClr val="bg1"/>
                </a:solidFill>
                <a:latin typeface="+mn-ea"/>
              </a:rPr>
              <a:t/>
            </a:r>
            <a:br>
              <a:rPr lang="en-US" altLang="ja-JP" sz="1600" b="1" dirty="0" smtClean="0">
                <a:solidFill>
                  <a:schemeClr val="bg1"/>
                </a:solidFill>
                <a:latin typeface="+mn-ea"/>
              </a:rPr>
            </a:br>
            <a:r>
              <a:rPr lang="ja-JP" altLang="en-US" sz="1600" b="1" dirty="0" smtClean="0">
                <a:solidFill>
                  <a:schemeClr val="bg1"/>
                </a:solidFill>
                <a:latin typeface="+mn-ea"/>
              </a:rPr>
              <a:t>Ａ材丸太を原材料とする構造材等の普及啓発</a:t>
            </a:r>
            <a:endParaRPr lang="en-US" altLang="ja-JP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016218" y="1"/>
            <a:ext cx="1127782" cy="6181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申込Ｎｏ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138113" y="6282468"/>
            <a:ext cx="8871082" cy="514350"/>
            <a:chOff x="138113" y="6282468"/>
            <a:chExt cx="8934866" cy="514350"/>
          </a:xfrm>
        </p:grpSpPr>
        <p:sp>
          <p:nvSpPr>
            <p:cNvPr id="8" name="正方形/長方形 7"/>
            <p:cNvSpPr/>
            <p:nvPr/>
          </p:nvSpPr>
          <p:spPr bwMode="auto">
            <a:xfrm>
              <a:off x="138113" y="6282468"/>
              <a:ext cx="7057817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7195930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7821613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8447296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</p:grpSp>
      <p:sp>
        <p:nvSpPr>
          <p:cNvPr id="16" name="正方形/長方形 15"/>
          <p:cNvSpPr/>
          <p:nvPr/>
        </p:nvSpPr>
        <p:spPr bwMode="auto">
          <a:xfrm>
            <a:off x="138113" y="1111783"/>
            <a:ext cx="4339691" cy="937554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11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7" name="正方形/長方形 106"/>
          <p:cNvSpPr>
            <a:spLocks noChangeArrowheads="1"/>
          </p:cNvSpPr>
          <p:nvPr/>
        </p:nvSpPr>
        <p:spPr bwMode="auto">
          <a:xfrm>
            <a:off x="138113" y="2357281"/>
            <a:ext cx="4339691" cy="298984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18" name="正方形/長方形 107"/>
          <p:cNvSpPr>
            <a:spLocks noChangeArrowheads="1"/>
          </p:cNvSpPr>
          <p:nvPr/>
        </p:nvSpPr>
        <p:spPr bwMode="auto">
          <a:xfrm>
            <a:off x="138113" y="2152415"/>
            <a:ext cx="4083367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対象とするＡ材丸太を原材料とする付加価値の高い木材製品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正方形/長方形 106"/>
          <p:cNvSpPr>
            <a:spLocks noChangeArrowheads="1"/>
          </p:cNvSpPr>
          <p:nvPr/>
        </p:nvSpPr>
        <p:spPr bwMode="auto">
          <a:xfrm>
            <a:off x="4669504" y="746973"/>
            <a:ext cx="4339691" cy="1296723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38113" y="6078828"/>
            <a:ext cx="1378039" cy="2036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200" b="1" dirty="0" smtClean="0">
                <a:solidFill>
                  <a:schemeClr val="tx1"/>
                </a:solidFill>
              </a:rPr>
              <a:t>委員のコメント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3" name="正方形/長方形 106"/>
          <p:cNvSpPr>
            <a:spLocks noChangeArrowheads="1"/>
          </p:cNvSpPr>
          <p:nvPr/>
        </p:nvSpPr>
        <p:spPr bwMode="auto">
          <a:xfrm>
            <a:off x="4669504" y="2349501"/>
            <a:ext cx="4339691" cy="299762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145546" y="6078828"/>
            <a:ext cx="1863649" cy="1965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</a:rPr>
              <a:t>※</a:t>
            </a:r>
            <a:r>
              <a:rPr lang="ja-JP" altLang="en-US" sz="1200" b="1" dirty="0">
                <a:solidFill>
                  <a:schemeClr val="tx1"/>
                </a:solidFill>
              </a:rPr>
              <a:t>評価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138113" y="5429500"/>
            <a:ext cx="8859417" cy="552057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P創英角ｺﾞｼｯｸUB" pitchFamily="50" charset="-128"/>
            </a:endParaRPr>
          </a:p>
        </p:txBody>
      </p:sp>
      <p:sp>
        <p:nvSpPr>
          <p:cNvPr id="33" name="正方形/長方形 62"/>
          <p:cNvSpPr>
            <a:spLocks noChangeArrowheads="1"/>
          </p:cNvSpPr>
          <p:nvPr/>
        </p:nvSpPr>
        <p:spPr bwMode="auto">
          <a:xfrm>
            <a:off x="138112" y="5429500"/>
            <a:ext cx="927245" cy="193659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スケジュール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正方形/長方形 62"/>
          <p:cNvSpPr>
            <a:spLocks noChangeArrowheads="1"/>
          </p:cNvSpPr>
          <p:nvPr/>
        </p:nvSpPr>
        <p:spPr bwMode="auto">
          <a:xfrm>
            <a:off x="1086071" y="5429500"/>
            <a:ext cx="972267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5" name="正方形/長方形 62"/>
          <p:cNvSpPr>
            <a:spLocks noChangeArrowheads="1"/>
          </p:cNvSpPr>
          <p:nvPr/>
        </p:nvSpPr>
        <p:spPr bwMode="auto">
          <a:xfrm>
            <a:off x="2079051" y="5429500"/>
            <a:ext cx="972267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6" name="正方形/長方形 62"/>
          <p:cNvSpPr>
            <a:spLocks noChangeArrowheads="1"/>
          </p:cNvSpPr>
          <p:nvPr/>
        </p:nvSpPr>
        <p:spPr bwMode="auto">
          <a:xfrm>
            <a:off x="3072031" y="5429500"/>
            <a:ext cx="972267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正方形/長方形 62"/>
          <p:cNvSpPr>
            <a:spLocks noChangeArrowheads="1"/>
          </p:cNvSpPr>
          <p:nvPr/>
        </p:nvSpPr>
        <p:spPr bwMode="auto">
          <a:xfrm>
            <a:off x="4065011" y="5429500"/>
            <a:ext cx="972267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正方形/長方形 62"/>
          <p:cNvSpPr>
            <a:spLocks noChangeArrowheads="1"/>
          </p:cNvSpPr>
          <p:nvPr/>
        </p:nvSpPr>
        <p:spPr bwMode="auto">
          <a:xfrm>
            <a:off x="5057991" y="5429500"/>
            <a:ext cx="972267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" name="正方形/長方形 62"/>
          <p:cNvSpPr>
            <a:spLocks noChangeArrowheads="1"/>
          </p:cNvSpPr>
          <p:nvPr/>
        </p:nvSpPr>
        <p:spPr bwMode="auto">
          <a:xfrm>
            <a:off x="6050971" y="5429500"/>
            <a:ext cx="972267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正方形/長方形 62"/>
          <p:cNvSpPr>
            <a:spLocks noChangeArrowheads="1"/>
          </p:cNvSpPr>
          <p:nvPr/>
        </p:nvSpPr>
        <p:spPr bwMode="auto">
          <a:xfrm>
            <a:off x="7043951" y="5429500"/>
            <a:ext cx="972267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" name="正方形/長方形 62"/>
          <p:cNvSpPr>
            <a:spLocks noChangeArrowheads="1"/>
          </p:cNvSpPr>
          <p:nvPr/>
        </p:nvSpPr>
        <p:spPr bwMode="auto">
          <a:xfrm>
            <a:off x="8036928" y="5429500"/>
            <a:ext cx="972267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90681" y="1143451"/>
            <a:ext cx="420101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/>
              <a:t>【</a:t>
            </a:r>
            <a:r>
              <a:rPr lang="ja-JP" altLang="en-US" sz="1050" dirty="0"/>
              <a:t>背景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en-US" altLang="ja-JP" sz="1050" dirty="0"/>
              <a:t>【</a:t>
            </a:r>
            <a:r>
              <a:rPr lang="ja-JP" altLang="en-US" sz="1050" dirty="0"/>
              <a:t>目的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ja-JP" altLang="ja-JP" sz="1050" dirty="0"/>
          </a:p>
        </p:txBody>
      </p:sp>
      <p:sp>
        <p:nvSpPr>
          <p:cNvPr id="43" name="正方形/長方形 42"/>
          <p:cNvSpPr/>
          <p:nvPr/>
        </p:nvSpPr>
        <p:spPr>
          <a:xfrm>
            <a:off x="207450" y="2351641"/>
            <a:ext cx="420101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/>
              <a:t>〇</a:t>
            </a:r>
            <a:endParaRPr lang="ja-JP" altLang="ja-JP" sz="1050" dirty="0"/>
          </a:p>
        </p:txBody>
      </p:sp>
      <p:sp>
        <p:nvSpPr>
          <p:cNvPr id="44" name="正方形/長方形 43"/>
          <p:cNvSpPr/>
          <p:nvPr/>
        </p:nvSpPr>
        <p:spPr>
          <a:xfrm>
            <a:off x="4669504" y="805341"/>
            <a:ext cx="4201015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 smtClean="0"/>
              <a:t>〇</a:t>
            </a:r>
            <a:endParaRPr lang="en-US" altLang="ja-JP" sz="1050" dirty="0" smtClean="0"/>
          </a:p>
          <a:p>
            <a:r>
              <a:rPr lang="ja-JP" altLang="en-US" sz="1050" dirty="0"/>
              <a:t>〇</a:t>
            </a:r>
            <a:endParaRPr lang="ja-JP" altLang="ja-JP" sz="1050" dirty="0"/>
          </a:p>
        </p:txBody>
      </p:sp>
      <p:sp>
        <p:nvSpPr>
          <p:cNvPr id="45" name="正方形/長方形 44"/>
          <p:cNvSpPr/>
          <p:nvPr/>
        </p:nvSpPr>
        <p:spPr>
          <a:xfrm>
            <a:off x="4669503" y="2406937"/>
            <a:ext cx="42010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/>
              <a:t>①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②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③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④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⑤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</p:txBody>
      </p:sp>
      <p:sp>
        <p:nvSpPr>
          <p:cNvPr id="46" name="正方形/長方形 45"/>
          <p:cNvSpPr/>
          <p:nvPr/>
        </p:nvSpPr>
        <p:spPr bwMode="auto">
          <a:xfrm>
            <a:off x="0" y="453116"/>
            <a:ext cx="4373231" cy="50227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ja-JP" sz="1600" b="1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【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テーマ</a:t>
            </a:r>
            <a:r>
              <a:rPr lang="en-US" altLang="ja-JP" sz="1600" b="1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】</a:t>
            </a:r>
            <a:endParaRPr lang="zh-TW" altLang="en-US" sz="1600" b="1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7517205" y="-12892"/>
            <a:ext cx="1643063" cy="7082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1800" b="0" dirty="0">
                <a:solidFill>
                  <a:schemeClr val="tx1"/>
                </a:solidFill>
                <a:latin typeface="+mn-ea"/>
                <a:ea typeface="+mn-ea"/>
              </a:rPr>
              <a:t>記載例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1299883" y="564545"/>
            <a:ext cx="2965877" cy="33483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本事業で取組むテーマを明記してください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ea typeface="ＭＳ Ｐゴシック" charset="-128"/>
              </a:rPr>
              <a:t>。</a:t>
            </a:r>
            <a:endParaRPr lang="zh-TW" altLang="en-US" sz="1200" b="1" dirty="0">
              <a:latin typeface="+mn-ea"/>
              <a:ea typeface="ＭＳ Ｐゴシック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904835" y="1356295"/>
            <a:ext cx="3284874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本事業の背景と目的を簡潔に記載してください。</a:t>
            </a:r>
            <a:endParaRPr lang="zh-TW" altLang="en-US" sz="1200" b="1" dirty="0">
              <a:latin typeface="+mn-ea"/>
              <a:ea typeface="ＭＳ Ｐゴシック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641770" y="2661324"/>
            <a:ext cx="3667992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本事業で取り上げるＡ材丸太を原材料とする</a:t>
            </a:r>
            <a:endParaRPr lang="en-US" altLang="ja-JP" sz="1200" dirty="0" smtClean="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 dirty="0" smtClean="0">
                <a:solidFill>
                  <a:srgbClr val="FF0000"/>
                </a:solidFill>
                <a:latin typeface="+mn-ea"/>
                <a:ea typeface="ＭＳ Ｐゴシック" charset="-128"/>
              </a:rPr>
              <a:t>木材製品について、概要や特徴を紹介してください。</a:t>
            </a:r>
            <a:endParaRPr lang="zh-TW" altLang="en-US" sz="1200" dirty="0">
              <a:latin typeface="+mn-ea"/>
              <a:ea typeface="ＭＳ Ｐゴシック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605784" y="4630852"/>
            <a:ext cx="3659976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写真や図</a:t>
            </a: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など具体的なイメージ図で説明してください。</a:t>
            </a:r>
            <a:endParaRPr lang="ja-JP" altLang="en-US" sz="1200" dirty="0">
              <a:solidFill>
                <a:srgbClr val="FF0000"/>
              </a:solidFill>
              <a:ea typeface="ＭＳ Ｐゴシック" charset="-128"/>
            </a:endParaRPr>
          </a:p>
        </p:txBody>
      </p:sp>
      <p:cxnSp>
        <p:nvCxnSpPr>
          <p:cNvPr id="52" name="直線矢印コネクタ 51"/>
          <p:cNvCxnSpPr>
            <a:endCxn id="51" idx="0"/>
          </p:cNvCxnSpPr>
          <p:nvPr/>
        </p:nvCxnSpPr>
        <p:spPr>
          <a:xfrm>
            <a:off x="2435772" y="3307655"/>
            <a:ext cx="0" cy="13231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/>
          <p:cNvSpPr/>
          <p:nvPr/>
        </p:nvSpPr>
        <p:spPr>
          <a:xfrm>
            <a:off x="4952628" y="1033129"/>
            <a:ext cx="3746538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本事業の実施体制（連携グループ）を説明してください。</a:t>
            </a:r>
            <a:endParaRPr lang="en-US" altLang="ja-JP" sz="1200" dirty="0" smtClean="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事業実施項目ごとの役割等も明記してください。</a:t>
            </a:r>
            <a:endParaRPr lang="en-US" altLang="ja-JP" sz="1200" dirty="0" smtClean="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057991" y="2813268"/>
            <a:ext cx="3812527" cy="120032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本事業で取り組む、利用拡大に向けた実施項目</a:t>
            </a:r>
            <a:r>
              <a:rPr lang="en-US" altLang="ja-JP" sz="1200" dirty="0" smtClean="0">
                <a:solidFill>
                  <a:srgbClr val="FF0000"/>
                </a:solidFill>
                <a:ea typeface="ＭＳ Ｐゴシック" charset="-128"/>
              </a:rPr>
              <a:t>(</a:t>
            </a: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具体的な活動内容）を</a:t>
            </a: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箇条書きしてください</a:t>
            </a: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。</a:t>
            </a:r>
            <a:endParaRPr lang="en-US" altLang="ja-JP" sz="1200" dirty="0" smtClean="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また、本事業の成果の普及・活用に関し、用いる手法や工夫する点、こだわり等について</a:t>
            </a: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記載</a:t>
            </a:r>
            <a:r>
              <a:rPr lang="ja-JP" altLang="en-US" sz="1200" dirty="0" smtClean="0">
                <a:solidFill>
                  <a:srgbClr val="FF0000"/>
                </a:solidFill>
                <a:ea typeface="ＭＳ Ｐゴシック" charset="-128"/>
              </a:rPr>
              <a:t>してください</a:t>
            </a: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。</a:t>
            </a: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4698343" y="243577"/>
            <a:ext cx="3338585" cy="27894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eaLnBrk="1" hangingPunct="1">
              <a:lnSpc>
                <a:spcPts val="1800"/>
              </a:lnSpc>
              <a:defRPr/>
            </a:pPr>
            <a:r>
              <a:rPr lang="zh-TW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事業実施</a:t>
            </a:r>
            <a:r>
              <a:rPr lang="zh-TW" altLang="en-US" sz="1200" b="0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主体</a:t>
            </a:r>
            <a:endParaRPr lang="en-US" altLang="zh-TW" sz="1200" dirty="0">
              <a:latin typeface="+mn-ea"/>
              <a:ea typeface="ＭＳ Ｐゴシック" charset="-128"/>
            </a:endParaRPr>
          </a:p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 smtClean="0">
                <a:solidFill>
                  <a:schemeClr val="tx1"/>
                </a:solidFill>
                <a:latin typeface="+mn-ea"/>
                <a:ea typeface="ＭＳ Ｐゴシック" charset="-128"/>
              </a:rPr>
              <a:t>〇〇〇〇〇〇〇〇</a:t>
            </a:r>
            <a:endParaRPr lang="zh-TW" altLang="en-US" sz="1200" b="0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90681" y="3413432"/>
            <a:ext cx="4201015" cy="1860639"/>
            <a:chOff x="190681" y="3456948"/>
            <a:chExt cx="4201015" cy="1817123"/>
          </a:xfrm>
        </p:grpSpPr>
        <p:sp>
          <p:nvSpPr>
            <p:cNvPr id="56" name="正方形/長方形 55"/>
            <p:cNvSpPr/>
            <p:nvPr/>
          </p:nvSpPr>
          <p:spPr bwMode="auto">
            <a:xfrm>
              <a:off x="190681" y="3566161"/>
              <a:ext cx="4201015" cy="1707910"/>
            </a:xfrm>
            <a:prstGeom prst="rect">
              <a:avLst/>
            </a:prstGeom>
            <a:noFill/>
            <a:ln w="19050" cap="flat" cmpd="sng" algn="ctr">
              <a:solidFill>
                <a:schemeClr val="accent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1200" b="0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57" name="AutoShape 10"/>
            <p:cNvSpPr>
              <a:spLocks noChangeArrowheads="1"/>
            </p:cNvSpPr>
            <p:nvPr/>
          </p:nvSpPr>
          <p:spPr bwMode="auto">
            <a:xfrm>
              <a:off x="217208" y="3456948"/>
              <a:ext cx="1082675" cy="218425"/>
            </a:xfrm>
            <a:prstGeom prst="roundRect">
              <a:avLst>
                <a:gd name="adj" fmla="val 19278"/>
              </a:avLst>
            </a:prstGeom>
            <a:solidFill>
              <a:schemeClr val="accent1"/>
            </a:solidFill>
            <a:ln w="127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ja-JP" altLang="en-US" sz="1200" b="0" dirty="0">
                  <a:solidFill>
                    <a:schemeClr val="tx1"/>
                  </a:solidFill>
                  <a:latin typeface="+mn-ea"/>
                  <a:ea typeface="+mn-ea"/>
                </a:rPr>
                <a:t>写真・図等</a:t>
              </a:r>
              <a:endParaRPr lang="en-US" altLang="ja-JP" sz="1200" b="0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58" name="角丸四角形 57"/>
          <p:cNvSpPr/>
          <p:nvPr/>
        </p:nvSpPr>
        <p:spPr>
          <a:xfrm>
            <a:off x="1181297" y="5693605"/>
            <a:ext cx="791805" cy="2211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協議会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2009278" y="5688917"/>
            <a:ext cx="1181444" cy="2305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普及イベント①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3226898" y="5675208"/>
            <a:ext cx="1989036" cy="2308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パンフレット作成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5252110" y="5689471"/>
            <a:ext cx="1239448" cy="2294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普及イベント②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6527734" y="5696899"/>
            <a:ext cx="1188843" cy="214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普及イベント③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7752755" y="5696899"/>
            <a:ext cx="1188843" cy="214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報告書作成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4" name="正方形/長方形 62"/>
          <p:cNvSpPr>
            <a:spLocks noChangeArrowheads="1"/>
          </p:cNvSpPr>
          <p:nvPr/>
        </p:nvSpPr>
        <p:spPr bwMode="auto">
          <a:xfrm>
            <a:off x="138114" y="899556"/>
            <a:ext cx="927244" cy="204930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背景</a:t>
            </a: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</a:t>
            </a: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目的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5" name="正方形/長方形 62"/>
          <p:cNvSpPr>
            <a:spLocks noChangeArrowheads="1"/>
          </p:cNvSpPr>
          <p:nvPr/>
        </p:nvSpPr>
        <p:spPr bwMode="auto">
          <a:xfrm>
            <a:off x="4669504" y="496393"/>
            <a:ext cx="1659859" cy="237941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実施体制・連携グループ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6" name="正方形/長方形 62"/>
          <p:cNvSpPr>
            <a:spLocks noChangeArrowheads="1"/>
          </p:cNvSpPr>
          <p:nvPr/>
        </p:nvSpPr>
        <p:spPr bwMode="auto">
          <a:xfrm>
            <a:off x="4669504" y="2146300"/>
            <a:ext cx="3264821" cy="20394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事業内容（利用拡大に向けた具体的な実施項目）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8493" y="6335153"/>
            <a:ext cx="3651269" cy="41549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・作成するにあたって、基本となる文字の</a:t>
            </a:r>
            <a:r>
              <a:rPr lang="ja-JP" altLang="en-US" sz="1050" dirty="0" smtClean="0"/>
              <a:t>サイズ　</a:t>
            </a:r>
            <a:r>
              <a:rPr lang="en-US" altLang="ja-JP" sz="1050" dirty="0" smtClean="0"/>
              <a:t>10.5</a:t>
            </a:r>
            <a:r>
              <a:rPr lang="ja-JP" altLang="en-US" sz="1050" dirty="0" smtClean="0"/>
              <a:t>ポイント</a:t>
            </a:r>
            <a:endParaRPr lang="ja-JP" altLang="en-US" sz="1050" dirty="0"/>
          </a:p>
          <a:p>
            <a:r>
              <a:rPr lang="en-US" altLang="ja-JP" sz="1050" dirty="0" smtClean="0"/>
              <a:t> </a:t>
            </a:r>
            <a:r>
              <a:rPr lang="ja-JP" altLang="en-US" sz="1050" dirty="0"/>
              <a:t>・</a:t>
            </a:r>
            <a:r>
              <a:rPr lang="en-US" altLang="ja-JP" sz="1050" dirty="0"/>
              <a:t>※</a:t>
            </a:r>
            <a:r>
              <a:rPr lang="ja-JP" altLang="en-US" sz="1050" dirty="0"/>
              <a:t>印の箇所は実施主体は記入</a:t>
            </a:r>
            <a:r>
              <a:rPr lang="ja-JP" altLang="en-US" sz="1050" dirty="0" smtClean="0"/>
              <a:t>不要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66685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</TotalTime>
  <Words>356</Words>
  <Application>Microsoft Office PowerPoint</Application>
  <PresentationFormat>画面に合わせる (4:3)</PresentationFormat>
  <Paragraphs>102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新細明體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soumu26</dc:creator>
  <cp:lastModifiedBy>soumu26</cp:lastModifiedBy>
  <cp:revision>17</cp:revision>
  <cp:lastPrinted>2018-05-07T05:55:22Z</cp:lastPrinted>
  <dcterms:created xsi:type="dcterms:W3CDTF">2018-05-07T04:52:20Z</dcterms:created>
  <dcterms:modified xsi:type="dcterms:W3CDTF">2018-05-24T06:30:19Z</dcterms:modified>
</cp:coreProperties>
</file>